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7" r:id="rId1"/>
  </p:sldMasterIdLst>
  <p:sldIdLst>
    <p:sldId id="261" r:id="rId2"/>
    <p:sldId id="272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7" r:id="rId12"/>
    <p:sldId id="269" r:id="rId13"/>
    <p:sldId id="268" r:id="rId14"/>
    <p:sldId id="270" r:id="rId15"/>
    <p:sldId id="266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B7716-7A83-4198-AB31-3EE3655A8B5D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8D5456F-13B9-407E-BD6E-74B2EF6F8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3959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B7716-7A83-4198-AB31-3EE3655A8B5D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8D5456F-13B9-407E-BD6E-74B2EF6F8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998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B7716-7A83-4198-AB31-3EE3655A8B5D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8D5456F-13B9-407E-BD6E-74B2EF6F853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141511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B7716-7A83-4198-AB31-3EE3655A8B5D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8D5456F-13B9-407E-BD6E-74B2EF6F8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1347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B7716-7A83-4198-AB31-3EE3655A8B5D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8D5456F-13B9-407E-BD6E-74B2EF6F8535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607036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B7716-7A83-4198-AB31-3EE3655A8B5D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8D5456F-13B9-407E-BD6E-74B2EF6F8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8469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B7716-7A83-4198-AB31-3EE3655A8B5D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5456F-13B9-407E-BD6E-74B2EF6F8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612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B7716-7A83-4198-AB31-3EE3655A8B5D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5456F-13B9-407E-BD6E-74B2EF6F8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018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B7716-7A83-4198-AB31-3EE3655A8B5D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5456F-13B9-407E-BD6E-74B2EF6F8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378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B7716-7A83-4198-AB31-3EE3655A8B5D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8D5456F-13B9-407E-BD6E-74B2EF6F8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466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B7716-7A83-4198-AB31-3EE3655A8B5D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8D5456F-13B9-407E-BD6E-74B2EF6F8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911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B7716-7A83-4198-AB31-3EE3655A8B5D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8D5456F-13B9-407E-BD6E-74B2EF6F8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159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B7716-7A83-4198-AB31-3EE3655A8B5D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5456F-13B9-407E-BD6E-74B2EF6F8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34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B7716-7A83-4198-AB31-3EE3655A8B5D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5456F-13B9-407E-BD6E-74B2EF6F8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8852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B7716-7A83-4198-AB31-3EE3655A8B5D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5456F-13B9-407E-BD6E-74B2EF6F8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324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B7716-7A83-4198-AB31-3EE3655A8B5D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8D5456F-13B9-407E-BD6E-74B2EF6F8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363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B7716-7A83-4198-AB31-3EE3655A8B5D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8D5456F-13B9-407E-BD6E-74B2EF6F8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9277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8" r:id="rId1"/>
    <p:sldLayoutId id="2147483969" r:id="rId2"/>
    <p:sldLayoutId id="2147483970" r:id="rId3"/>
    <p:sldLayoutId id="2147483971" r:id="rId4"/>
    <p:sldLayoutId id="2147483972" r:id="rId5"/>
    <p:sldLayoutId id="2147483973" r:id="rId6"/>
    <p:sldLayoutId id="2147483974" r:id="rId7"/>
    <p:sldLayoutId id="2147483975" r:id="rId8"/>
    <p:sldLayoutId id="2147483976" r:id="rId9"/>
    <p:sldLayoutId id="2147483977" r:id="rId10"/>
    <p:sldLayoutId id="2147483978" r:id="rId11"/>
    <p:sldLayoutId id="2147483979" r:id="rId12"/>
    <p:sldLayoutId id="2147483980" r:id="rId13"/>
    <p:sldLayoutId id="2147483981" r:id="rId14"/>
    <p:sldLayoutId id="2147483982" r:id="rId15"/>
    <p:sldLayoutId id="214748398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21037" y="1752066"/>
            <a:ext cx="8424228" cy="3169920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sz="4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Мастер-класс для родителей: </a:t>
            </a:r>
          </a:p>
          <a:p>
            <a:pPr marL="0" indent="0" algn="ctr">
              <a:buNone/>
            </a:pPr>
            <a:r>
              <a:rPr lang="ru-RU" sz="4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«Как помочь ребёнку выучить стихи с помощью мнемотехники»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779" y="4260900"/>
            <a:ext cx="4176122" cy="2353260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0561081"/>
              </p:ext>
            </p:extLst>
          </p:nvPr>
        </p:nvGraphicFramePr>
        <p:xfrm>
          <a:off x="5618480" y="5437530"/>
          <a:ext cx="6451599" cy="11766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51599">
                  <a:extLst>
                    <a:ext uri="{9D8B030D-6E8A-4147-A177-3AD203B41FA5}">
                      <a16:colId xmlns:a16="http://schemas.microsoft.com/office/drawing/2014/main" val="2164035428"/>
                    </a:ext>
                  </a:extLst>
                </a:gridCol>
              </a:tblGrid>
              <a:tr h="1176630">
                <a:tc>
                  <a:txBody>
                    <a:bodyPr/>
                    <a:lstStyle/>
                    <a:p>
                      <a:pPr algn="r"/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Подготовила педагог- психолог: 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  <a:p>
                      <a:pPr algn="r"/>
                      <a:r>
                        <a:rPr lang="ru-RU" b="0" dirty="0" err="1" smtClean="0">
                          <a:solidFill>
                            <a:schemeClr val="tx1"/>
                          </a:solidFill>
                        </a:rPr>
                        <a:t>Куцкая</a:t>
                      </a:r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 Елена Владимировна</a:t>
                      </a:r>
                      <a:endParaRPr lang="ru-RU" b="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98711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31738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66210"/>
          </a:xfrm>
        </p:spPr>
        <p:txBody>
          <a:bodyPr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Примеры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мнемотаблиц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7243" y="1601426"/>
            <a:ext cx="5566130" cy="39383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8768" y="1601426"/>
            <a:ext cx="4049100" cy="281817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579360" y="4580939"/>
            <a:ext cx="32999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Вот лягушка по дорожке</a:t>
            </a:r>
          </a:p>
          <a:p>
            <a:r>
              <a:rPr lang="ru-RU" dirty="0"/>
              <a:t>Скачет, вытянувши ножки.</a:t>
            </a:r>
          </a:p>
          <a:p>
            <a:r>
              <a:rPr lang="ru-RU" dirty="0"/>
              <a:t>Увидала комара,</a:t>
            </a:r>
          </a:p>
          <a:p>
            <a:r>
              <a:rPr lang="ru-RU" dirty="0"/>
              <a:t>Закричала: ква-ква-</a:t>
            </a:r>
            <a:r>
              <a:rPr lang="ru-RU" dirty="0" err="1"/>
              <a:t>ква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98333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C5FE74-173B-4282-9A17-7BE329A2E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3761" y="349573"/>
            <a:ext cx="9299892" cy="1280890"/>
          </a:xfrm>
        </p:spPr>
        <p:txBody>
          <a:bodyPr/>
          <a:lstStyle/>
          <a:p>
            <a:pPr algn="ctr"/>
            <a:r>
              <a:rPr lang="ru-RU" dirty="0"/>
              <a:t>Давайте попробуем с Вами </a:t>
            </a:r>
            <a:br>
              <a:rPr lang="ru-RU" dirty="0"/>
            </a:br>
            <a:r>
              <a:rPr lang="ru-RU" dirty="0"/>
              <a:t>составить мнемотаблицу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A2C3262-E9C0-4906-8AEE-CB7385F299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50772" y="2369177"/>
            <a:ext cx="4602480" cy="3777622"/>
          </a:xfrm>
        </p:spPr>
        <p:txBody>
          <a:bodyPr/>
          <a:lstStyle/>
          <a:p>
            <a:pPr marL="0" indent="0">
              <a:buNone/>
            </a:pPr>
            <a:r>
              <a:rPr lang="ru-RU" b="1" u="sng" dirty="0"/>
              <a:t>Задание:</a:t>
            </a:r>
            <a:r>
              <a:rPr lang="ru-RU" dirty="0"/>
              <a:t> по тексту нужно составить мнемотаблицу</a:t>
            </a:r>
          </a:p>
          <a:p>
            <a:pPr marL="0" indent="0">
              <a:buNone/>
            </a:pPr>
            <a:r>
              <a:rPr lang="ru-RU" dirty="0"/>
              <a:t>(затем мы проверим ваш вариант с вариантом, который будет на следующем слайде)</a:t>
            </a:r>
          </a:p>
          <a:p>
            <a:pPr marL="0" indent="0">
              <a:buNone/>
            </a:pPr>
            <a:r>
              <a:rPr lang="ru-RU" b="1" dirty="0"/>
              <a:t>Смотрит солнышко в окошко.</a:t>
            </a:r>
          </a:p>
          <a:p>
            <a:pPr marL="0" indent="0">
              <a:buNone/>
            </a:pPr>
            <a:r>
              <a:rPr lang="ru-RU" b="1" dirty="0"/>
              <a:t>В гости к нам пришла Весна!</a:t>
            </a:r>
          </a:p>
          <a:p>
            <a:pPr marL="0" indent="0">
              <a:buNone/>
            </a:pPr>
            <a:r>
              <a:rPr lang="ru-RU" b="1" dirty="0"/>
              <a:t>Мы захлопаем в ладоши, </a:t>
            </a:r>
          </a:p>
          <a:p>
            <a:pPr marL="0" indent="0">
              <a:buNone/>
            </a:pPr>
            <a:r>
              <a:rPr lang="ru-RU" b="1" dirty="0"/>
              <a:t>Очень ждали мы </a:t>
            </a:r>
            <a:r>
              <a:rPr lang="ru-RU" b="1" dirty="0" smtClean="0"/>
              <a:t>тепла</a:t>
            </a:r>
            <a:r>
              <a:rPr lang="ru-RU" b="1" dirty="0"/>
              <a:t>!!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1B721ED5-1FF4-4F54-88BA-34C322102A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4231776"/>
              </p:ext>
            </p:extLst>
          </p:nvPr>
        </p:nvGraphicFramePr>
        <p:xfrm>
          <a:off x="2592925" y="2007548"/>
          <a:ext cx="4602480" cy="450087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34160">
                  <a:extLst>
                    <a:ext uri="{9D8B030D-6E8A-4147-A177-3AD203B41FA5}">
                      <a16:colId xmlns:a16="http://schemas.microsoft.com/office/drawing/2014/main" val="2792013603"/>
                    </a:ext>
                  </a:extLst>
                </a:gridCol>
                <a:gridCol w="1503680">
                  <a:extLst>
                    <a:ext uri="{9D8B030D-6E8A-4147-A177-3AD203B41FA5}">
                      <a16:colId xmlns:a16="http://schemas.microsoft.com/office/drawing/2014/main" val="629309719"/>
                    </a:ext>
                  </a:extLst>
                </a:gridCol>
                <a:gridCol w="1564640">
                  <a:extLst>
                    <a:ext uri="{9D8B030D-6E8A-4147-A177-3AD203B41FA5}">
                      <a16:colId xmlns:a16="http://schemas.microsoft.com/office/drawing/2014/main" val="3649630079"/>
                    </a:ext>
                  </a:extLst>
                </a:gridCol>
              </a:tblGrid>
              <a:tr h="1566897">
                <a:tc>
                  <a:txBody>
                    <a:bodyPr/>
                    <a:lstStyle/>
                    <a:p>
                      <a:pPr>
                        <a:tabLst>
                          <a:tab pos="1260475" algn="l"/>
                        </a:tabLst>
                      </a:pP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5575002"/>
                  </a:ext>
                </a:extLst>
              </a:tr>
              <a:tr h="146699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3611911"/>
                  </a:ext>
                </a:extLst>
              </a:tr>
              <a:tr h="146699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77047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37811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73AA85-F1E8-4CFF-8847-864879859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Вы думаете, Вы справились?????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C7E1790-3FAC-409B-8564-E013D29440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15360" y="1905000"/>
            <a:ext cx="5949569" cy="400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7644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AB562F-58F5-438A-AD81-08DB0DCEB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Давайте попробуем через мнемотаблицу отгадать текст???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34EB66C-3DCE-413C-A165-FD37798B1A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0655" r="50120" b="15563"/>
          <a:stretch/>
        </p:blipFill>
        <p:spPr>
          <a:xfrm>
            <a:off x="3403600" y="2022010"/>
            <a:ext cx="5770879" cy="4666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853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2741C2-CD89-433B-9D9A-E9079A201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6880" y="624110"/>
            <a:ext cx="10159999" cy="1280890"/>
          </a:xfrm>
        </p:spPr>
        <p:txBody>
          <a:bodyPr/>
          <a:lstStyle/>
          <a:p>
            <a:r>
              <a:rPr lang="ru-RU" dirty="0"/>
              <a:t>Отгадка – текст к предыдущему слайду)))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33A748B8-D60A-4FCA-8082-4675A67516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8927" t="27703" r="2645" b="16823"/>
          <a:stretch/>
        </p:blipFill>
        <p:spPr>
          <a:xfrm>
            <a:off x="3520440" y="1696230"/>
            <a:ext cx="5151120" cy="4425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6603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30236" y="624110"/>
            <a:ext cx="8574376" cy="109039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Перечень рекомендуемой литературы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Алексеева М.М. Методика развития речи и обучения родному языку дошкольников. - М., 2000</a:t>
            </a:r>
          </a:p>
          <a:p>
            <a:r>
              <a:rPr lang="ru-RU" dirty="0"/>
              <a:t> </a:t>
            </a:r>
            <a:r>
              <a:rPr lang="ru-RU" dirty="0" err="1"/>
              <a:t>Большева</a:t>
            </a:r>
            <a:r>
              <a:rPr lang="ru-RU" dirty="0"/>
              <a:t> </a:t>
            </a:r>
            <a:r>
              <a:rPr lang="ru-RU" dirty="0" err="1"/>
              <a:t>Т.В.Учимся</a:t>
            </a:r>
            <a:r>
              <a:rPr lang="ru-RU" dirty="0"/>
              <a:t> по сказке: Развитие мышления дошкольников с помощью мнемотехники: Учебно-методическое пособие. СПб: Детство-Пресс , 2011</a:t>
            </a:r>
          </a:p>
          <a:p>
            <a:r>
              <a:rPr lang="ru-RU" dirty="0"/>
              <a:t>Козаренко В.А. Учебник мнемотехники. Система запоминания «Джордано» Сайт </a:t>
            </a:r>
            <a:r>
              <a:rPr lang="ru-RU" dirty="0" err="1"/>
              <a:t>Mnemonikon</a:t>
            </a:r>
            <a:r>
              <a:rPr lang="ru-RU" dirty="0"/>
              <a:t> (http://www.mnemotexnika.narod.ru) - Москва, 2007.</a:t>
            </a:r>
          </a:p>
          <a:p>
            <a:r>
              <a:rPr lang="ru-RU" dirty="0" err="1"/>
              <a:t>Одинцева</a:t>
            </a:r>
            <a:r>
              <a:rPr lang="ru-RU" dirty="0"/>
              <a:t> А. В. Использование </a:t>
            </a:r>
            <a:r>
              <a:rPr lang="ru-RU" dirty="0" err="1"/>
              <a:t>мнемотаблиц</a:t>
            </a:r>
            <a:r>
              <a:rPr lang="ru-RU" dirty="0"/>
              <a:t> при разучивании стихотворений с детьми дошкольного возраста / А. В. </a:t>
            </a:r>
            <a:r>
              <a:rPr lang="ru-RU" dirty="0" err="1"/>
              <a:t>Одинцева</a:t>
            </a:r>
            <a:r>
              <a:rPr lang="ru-RU" dirty="0"/>
              <a:t> // Теория и практика образования в современном мире: материалы IV </a:t>
            </a:r>
            <a:r>
              <a:rPr lang="ru-RU" dirty="0" err="1"/>
              <a:t>междунар</a:t>
            </a:r>
            <a:r>
              <a:rPr lang="ru-RU" dirty="0"/>
              <a:t>. науч. </a:t>
            </a:r>
            <a:r>
              <a:rPr lang="ru-RU" dirty="0" err="1"/>
              <a:t>конф</a:t>
            </a:r>
            <a:r>
              <a:rPr lang="ru-RU" dirty="0"/>
              <a:t>. (г. Санкт-</a:t>
            </a:r>
            <a:r>
              <a:rPr lang="ru-RU" dirty="0" err="1"/>
              <a:t>Петербург,январь</a:t>
            </a:r>
            <a:r>
              <a:rPr lang="ru-RU" dirty="0"/>
              <a:t> 2014 г.). - СПб.: </a:t>
            </a:r>
            <a:r>
              <a:rPr lang="ru-RU" dirty="0" err="1"/>
              <a:t>Заневская</a:t>
            </a:r>
            <a:r>
              <a:rPr lang="ru-RU" dirty="0"/>
              <a:t> площадь, 2014. - С. 52-53</a:t>
            </a:r>
          </a:p>
          <a:p>
            <a:r>
              <a:rPr lang="ru-RU" dirty="0"/>
              <a:t>Омельченко Л.В. Использование приемов мнемотехники в развитии связной речи / Логопед. 2008. № 4. С. 102-115</a:t>
            </a:r>
          </a:p>
        </p:txBody>
      </p:sp>
    </p:spTree>
    <p:extLst>
      <p:ext uri="{BB962C8B-B14F-4D97-AF65-F5344CB8AC3E}">
        <p14:creationId xmlns:p14="http://schemas.microsoft.com/office/powerpoint/2010/main" val="17974747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Рефлексия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4428292"/>
              </p:ext>
            </p:extLst>
          </p:nvPr>
        </p:nvGraphicFramePr>
        <p:xfrm>
          <a:off x="2589213" y="2133600"/>
          <a:ext cx="8915400" cy="32696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Плюс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Минус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Интересно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8833">
                <a:tc>
                  <a:txBody>
                    <a:bodyPr/>
                    <a:lstStyle/>
                    <a:p>
                      <a:r>
                        <a:rPr lang="ru-RU" dirty="0" smtClean="0"/>
                        <a:t>Напишите, что Вам понравилось в мастер-классе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Напишите, что требует доработки, осталось не понятным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Напишите,</a:t>
                      </a:r>
                      <a:r>
                        <a:rPr lang="ru-RU" baseline="0" dirty="0" smtClean="0"/>
                        <a:t> какие интересные идеи возникли у Вас после мастер-класса, где можно применять </a:t>
                      </a:r>
                      <a:r>
                        <a:rPr lang="ru-RU" baseline="0" smtClean="0"/>
                        <a:t>полученные знания</a:t>
                      </a:r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5833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мастер-класса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Познакомить родителей с мнемотехникой и возможностями ее применения при работе с детьми, например при заучивании стихотворения.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6714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ru-RU" sz="2000" i="1" dirty="0"/>
              <a:t>"Учите ребенка каким - </a:t>
            </a:r>
            <a:r>
              <a:rPr lang="ru-RU" sz="2000" i="1" dirty="0" err="1"/>
              <a:t>нибудь</a:t>
            </a:r>
            <a:r>
              <a:rPr lang="ru-RU" sz="2000" i="1" dirty="0"/>
              <a:t/>
            </a:r>
            <a:br>
              <a:rPr lang="ru-RU" sz="2000" i="1" dirty="0"/>
            </a:br>
            <a:r>
              <a:rPr lang="ru-RU" sz="2000" i="1" dirty="0"/>
              <a:t>неизвестным ему пяти словам -</a:t>
            </a:r>
            <a:br>
              <a:rPr lang="ru-RU" sz="2000" i="1" dirty="0"/>
            </a:br>
            <a:r>
              <a:rPr lang="ru-RU" sz="2000" i="1" dirty="0"/>
              <a:t>он будет долго и напрасно мучиться,</a:t>
            </a:r>
            <a:br>
              <a:rPr lang="ru-RU" sz="2000" i="1" dirty="0"/>
            </a:br>
            <a:r>
              <a:rPr lang="ru-RU" sz="2000" i="1" dirty="0"/>
              <a:t>но свяжите двадцать таких слов с</a:t>
            </a:r>
            <a:br>
              <a:rPr lang="ru-RU" sz="2000" i="1" dirty="0"/>
            </a:br>
            <a:r>
              <a:rPr lang="ru-RU" sz="2000" i="1" dirty="0"/>
              <a:t>картинками, и он их усвоит на лету".</a:t>
            </a:r>
            <a:br>
              <a:rPr lang="ru-RU" sz="2000" i="1" dirty="0"/>
            </a:br>
            <a:r>
              <a:rPr lang="ru-RU" sz="2000" dirty="0"/>
              <a:t>К. Д. Ушинский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4605" y="2753360"/>
            <a:ext cx="7725092" cy="377762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400" b="1" dirty="0"/>
              <a:t>Главный инструмент нашего разума — это память. </a:t>
            </a:r>
          </a:p>
          <a:p>
            <a:pPr marL="0" indent="0" algn="just">
              <a:buNone/>
            </a:pPr>
            <a:r>
              <a:rPr lang="ru-RU" sz="2400" dirty="0"/>
              <a:t>	</a:t>
            </a:r>
            <a:r>
              <a:rPr lang="ru-RU" sz="2400" b="1" dirty="0"/>
              <a:t>Память</a:t>
            </a:r>
            <a:r>
              <a:rPr lang="ru-RU" sz="2400" dirty="0"/>
              <a:t> — это связь прошлого с настоящим и будущим, процесс сохранения прошлого опыта, дающий возможность его повторного использования. </a:t>
            </a:r>
          </a:p>
          <a:p>
            <a:pPr marL="0" indent="0" algn="just">
              <a:buNone/>
            </a:pPr>
            <a:r>
              <a:rPr lang="ru-RU" sz="2400" dirty="0"/>
              <a:t>	Для того чтобы </a:t>
            </a:r>
            <a:r>
              <a:rPr lang="ru-RU" sz="2400" b="1" dirty="0"/>
              <a:t>память</a:t>
            </a:r>
            <a:r>
              <a:rPr lang="ru-RU" sz="2400" dirty="0"/>
              <a:t> не подводила нас в самые важные мгновения жизни, </a:t>
            </a:r>
            <a:r>
              <a:rPr lang="ru-RU" sz="2400" b="1" dirty="0"/>
              <a:t>нужно постоянно тренироват</a:t>
            </a:r>
            <a:r>
              <a:rPr lang="ru-RU" sz="2400" dirty="0"/>
              <a:t>ь ее. </a:t>
            </a:r>
          </a:p>
          <a:p>
            <a:pPr marL="0" indent="0" algn="just">
              <a:buNone/>
            </a:pPr>
            <a:r>
              <a:rPr lang="ru-RU" sz="2400" dirty="0"/>
              <a:t>	Методов для эффективного использования и развития памяти существует множество.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352" y="303328"/>
            <a:ext cx="3682212" cy="2450032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033037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49090"/>
          </a:xfrm>
        </p:spPr>
        <p:txBody>
          <a:bodyPr/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Мнемотехника, что это такое???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49040" y="1402080"/>
            <a:ext cx="8294052" cy="4693920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	</a:t>
            </a:r>
            <a:r>
              <a:rPr lang="ru-RU" b="1" dirty="0"/>
              <a:t>Не все дети любят учить стихи</a:t>
            </a:r>
            <a:r>
              <a:rPr lang="ru-RU" dirty="0"/>
              <a:t>, у кого-то заучивание стихотворений вызывает большие трудности, быстрое утомление и отрицательные эмоции. В такие моменты </a:t>
            </a:r>
            <a:r>
              <a:rPr lang="ru-RU" b="1" dirty="0"/>
              <a:t>на помощь может прийти мнемотехника.</a:t>
            </a:r>
          </a:p>
          <a:p>
            <a:pPr marL="0" indent="0" algn="just">
              <a:buNone/>
            </a:pPr>
            <a:r>
              <a:rPr lang="ru-RU" b="1" dirty="0"/>
              <a:t>	Мнемотехника, в переводе с греческого — «искусство запоминания» </a:t>
            </a:r>
            <a:r>
              <a:rPr lang="ru-RU" dirty="0"/>
              <a:t>–</a:t>
            </a:r>
            <a:r>
              <a:rPr lang="ru-RU" b="1" dirty="0"/>
              <a:t> </a:t>
            </a:r>
            <a:r>
              <a:rPr lang="ru-RU" dirty="0"/>
              <a:t>это система методов и приемов, обеспечивающих эффективное запоминание, успешное освоение детьми знаний об особенностях объектов природы, об окружающем мире, эффективное запоминание структуры рассказа, сохранение и воспроизведение информации, и конечно развитие речи.</a:t>
            </a:r>
          </a:p>
          <a:p>
            <a:pPr marL="0" indent="0" algn="just">
              <a:buNone/>
            </a:pPr>
            <a:r>
              <a:rPr lang="ru-RU" dirty="0"/>
              <a:t>	</a:t>
            </a:r>
            <a:r>
              <a:rPr lang="ru-RU" b="1" dirty="0"/>
              <a:t>Мнемотехника </a:t>
            </a:r>
            <a:r>
              <a:rPr lang="ru-RU" dirty="0"/>
              <a:t>- это система методов и приемов, обеспечивающих успешное освоение детьми знаний об особенностях объектов природы, об окружающем мире, эффективное запоминание структуры рассказа, сохранение и воспроизведение информации, и конечно, развитие речи.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847" y="2322290"/>
            <a:ext cx="3495193" cy="2625630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612063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74720" y="563150"/>
            <a:ext cx="6881812" cy="737330"/>
          </a:xfrm>
        </p:spPr>
        <p:txBody>
          <a:bodyPr/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Суть мнемотехники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74160" y="1452880"/>
            <a:ext cx="7430452" cy="442786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/>
              <a:t>	</a:t>
            </a:r>
            <a:r>
              <a:rPr lang="ru-RU" sz="2000" b="1" dirty="0"/>
              <a:t>Суть мнемотехники состоит в том</a:t>
            </a:r>
            <a:r>
              <a:rPr lang="ru-RU" sz="2000" dirty="0"/>
              <a:t>, что разучивая стихотворение, нужно рисовать вместе с ребенком к каждому слову, фразе или строчке какой-нибудь простой рисунок-символ. Удобнее показать стихотворение в виде таблицы. </a:t>
            </a:r>
            <a:r>
              <a:rPr lang="ru-RU" sz="2000" b="1" dirty="0"/>
              <a:t>Каждая ячейка этой таблицы может соответствовать одному слову или целой фразе из стихотворения (</a:t>
            </a:r>
            <a:r>
              <a:rPr lang="ru-RU" sz="2000" b="1" dirty="0" err="1"/>
              <a:t>мнемотаблица</a:t>
            </a:r>
            <a:r>
              <a:rPr lang="ru-RU" sz="2000" b="1" dirty="0"/>
              <a:t>)</a:t>
            </a:r>
            <a:r>
              <a:rPr lang="ru-RU" sz="2000" dirty="0"/>
              <a:t> После чего ребенок по памяти, используя графическое изображение, воспроизводит стихотворение целиком.</a:t>
            </a:r>
          </a:p>
          <a:p>
            <a:pPr marL="0" indent="0" algn="just">
              <a:buNone/>
            </a:pPr>
            <a:r>
              <a:rPr lang="ru-RU" sz="2000" b="1" dirty="0"/>
              <a:t>	В мнемотаблице схематически возможно изображение </a:t>
            </a:r>
            <a:r>
              <a:rPr lang="ru-RU" sz="2000" dirty="0"/>
              <a:t>героев, явлений природы, некоторых действий, т. е. можно изобразить </a:t>
            </a:r>
            <a:r>
              <a:rPr lang="ru-RU" sz="2000" b="1" dirty="0"/>
              <a:t>все то, что   считаете нужным, и так, чтобы нарисованное было понятно детям.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340" y="2116681"/>
            <a:ext cx="3722220" cy="2483229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028302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98240" y="624110"/>
            <a:ext cx="7806372" cy="686530"/>
          </a:xfrm>
        </p:spPr>
        <p:txBody>
          <a:bodyPr/>
          <a:lstStyle/>
          <a:p>
            <a:pPr algn="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Чем полезна мнемотехника???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95040" y="1656080"/>
            <a:ext cx="8436292" cy="46532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	Мнемотехника помогает развивать: </a:t>
            </a:r>
          </a:p>
          <a:p>
            <a:pPr>
              <a:buFontTx/>
              <a:buChar char="-"/>
            </a:pPr>
            <a:r>
              <a:rPr lang="ru-RU" dirty="0"/>
              <a:t>ассоциативное мышление, </a:t>
            </a:r>
          </a:p>
          <a:p>
            <a:pPr>
              <a:buFontTx/>
              <a:buChar char="-"/>
            </a:pPr>
            <a:r>
              <a:rPr lang="ru-RU" dirty="0"/>
              <a:t>зрительную и слуховую память,</a:t>
            </a:r>
          </a:p>
          <a:p>
            <a:pPr>
              <a:buFontTx/>
              <a:buChar char="-"/>
            </a:pPr>
            <a:r>
              <a:rPr lang="ru-RU" dirty="0"/>
              <a:t> зрительное и слуховое внимание, воображение. 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b="1" dirty="0"/>
              <a:t>Помимо этого:</a:t>
            </a:r>
          </a:p>
          <a:p>
            <a:pPr>
              <a:buFontTx/>
              <a:buChar char="-"/>
            </a:pPr>
            <a:r>
              <a:rPr lang="ru-RU" dirty="0"/>
              <a:t>сокращает время обучения,</a:t>
            </a:r>
          </a:p>
          <a:p>
            <a:pPr>
              <a:buFontTx/>
              <a:buChar char="-"/>
            </a:pPr>
            <a:r>
              <a:rPr lang="ru-RU" dirty="0"/>
              <a:t>развивает мелкую моторику рук при частичном или полном графическом воспроизведении,</a:t>
            </a:r>
          </a:p>
          <a:p>
            <a:pPr>
              <a:buFontTx/>
              <a:buChar char="-"/>
            </a:pPr>
            <a:r>
              <a:rPr lang="ru-RU" dirty="0"/>
              <a:t>Приемы мнемотехники приводят к обогащению словарного запаса и формированию связной речи.</a:t>
            </a:r>
          </a:p>
          <a:p>
            <a:pPr marL="0" indent="0" algn="just">
              <a:buNone/>
            </a:pPr>
            <a:r>
              <a:rPr lang="ru-RU" dirty="0"/>
              <a:t>	</a:t>
            </a:r>
            <a:r>
              <a:rPr lang="ru-RU" b="1" dirty="0"/>
              <a:t>Использование опорных рисунков для обучения заучивания стихотворений увлекает детей, превращает занятие в игру.</a:t>
            </a:r>
          </a:p>
          <a:p>
            <a:pPr>
              <a:buFontTx/>
              <a:buChar char="-"/>
            </a:pPr>
            <a:endParaRPr lang="ru-RU" dirty="0"/>
          </a:p>
          <a:p>
            <a:pPr>
              <a:buFontTx/>
              <a:buChar char="-"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550" y="1483360"/>
            <a:ext cx="2997930" cy="2042908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550" y="3789575"/>
            <a:ext cx="2997930" cy="2204825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35635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2640" y="396240"/>
            <a:ext cx="8161972" cy="1310640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Особенности, на которые нужно </a:t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обращать внимание.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93840" y="2204720"/>
            <a:ext cx="5296852" cy="339344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/>
              <a:t>	</a:t>
            </a:r>
            <a:r>
              <a:rPr lang="ru-RU" sz="2200" b="1" dirty="0"/>
              <a:t>Детям младшего дошкольного возраста </a:t>
            </a:r>
            <a:r>
              <a:rPr lang="ru-RU" sz="2200" dirty="0"/>
              <a:t>трудно сразу уловить информацию через мнемотаблицу, поэтому </a:t>
            </a:r>
            <a:r>
              <a:rPr lang="ru-RU" sz="2200" b="1" dirty="0"/>
              <a:t>с ними удобно работать через </a:t>
            </a:r>
            <a:r>
              <a:rPr lang="ru-RU" sz="2200" b="1" dirty="0" err="1"/>
              <a:t>мнемодорожки</a:t>
            </a:r>
            <a:r>
              <a:rPr lang="ru-RU" sz="2200" b="1" dirty="0"/>
              <a:t>.</a:t>
            </a:r>
          </a:p>
          <a:p>
            <a:pPr marL="0" indent="0">
              <a:buNone/>
            </a:pPr>
            <a:r>
              <a:rPr lang="ru-RU" sz="2200" dirty="0"/>
              <a:t> 	</a:t>
            </a:r>
            <a:r>
              <a:rPr lang="ru-RU" sz="2200" b="1" dirty="0" err="1"/>
              <a:t>Мнемодорожка</a:t>
            </a:r>
            <a:r>
              <a:rPr lang="ru-RU" sz="2200" dirty="0"/>
              <a:t> </a:t>
            </a:r>
            <a:r>
              <a:rPr lang="ru-RU" sz="2200" b="1" dirty="0"/>
              <a:t>несет информацию в небольшом количестве</a:t>
            </a:r>
            <a:r>
              <a:rPr lang="ru-RU" sz="2200" dirty="0"/>
              <a:t>, что очень важно на первых порах обучения.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b="1" dirty="0"/>
              <a:t>	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143" y="1940560"/>
            <a:ext cx="5708994" cy="4281746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099803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Особенности, на которые нужно </a:t>
            </a:r>
            <a:br>
              <a:rPr lang="ru-RU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обращать внимание.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52080" y="3169920"/>
            <a:ext cx="3833812" cy="3777622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	В более старшем возрасте для заучивания </a:t>
            </a:r>
            <a:r>
              <a:rPr lang="ru-RU" dirty="0"/>
              <a:t>каждого стихотворения совместно с детьми разрабатываем и </a:t>
            </a:r>
            <a:r>
              <a:rPr lang="ru-RU" b="1" dirty="0"/>
              <a:t>составляем мнемотаблицу.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571" y="2010499"/>
            <a:ext cx="6345149" cy="4562639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3828971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6925" y="542830"/>
            <a:ext cx="8911687" cy="940530"/>
          </a:xfrm>
        </p:spPr>
        <p:txBody>
          <a:bodyPr/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Этапы работы над стихотворением: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46925" y="1483360"/>
            <a:ext cx="9111395" cy="46024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+mj-lt"/>
              </a:rPr>
              <a:t>1. Мама или папа выразительно читает </a:t>
            </a:r>
            <a:r>
              <a:rPr lang="ru-RU" sz="2000" b="1" dirty="0">
                <a:latin typeface="+mj-lt"/>
              </a:rPr>
              <a:t>стихотворение</a:t>
            </a:r>
            <a:r>
              <a:rPr lang="ru-RU" sz="2000" dirty="0">
                <a:latin typeface="+mj-lt"/>
              </a:rPr>
              <a:t>.</a:t>
            </a:r>
          </a:p>
          <a:p>
            <a:pPr marL="0" indent="0">
              <a:buNone/>
            </a:pPr>
            <a:r>
              <a:rPr lang="ru-RU" sz="2000" dirty="0">
                <a:latin typeface="+mj-lt"/>
              </a:rPr>
              <a:t>2. Сообщает, что это </a:t>
            </a:r>
            <a:r>
              <a:rPr lang="ru-RU" sz="2000" b="1" dirty="0">
                <a:latin typeface="+mj-lt"/>
              </a:rPr>
              <a:t>стихотворение</a:t>
            </a:r>
            <a:r>
              <a:rPr lang="ru-RU" sz="2000" dirty="0">
                <a:latin typeface="+mj-lt"/>
              </a:rPr>
              <a:t> ребенок будет учить наизусть. Затем еще раз читает </a:t>
            </a:r>
            <a:r>
              <a:rPr lang="ru-RU" sz="2000" b="1" dirty="0">
                <a:latin typeface="+mj-lt"/>
              </a:rPr>
              <a:t>стихотворение с опорой на мнемотаблицу</a:t>
            </a:r>
            <a:r>
              <a:rPr lang="ru-RU" sz="2000" dirty="0">
                <a:latin typeface="+mj-lt"/>
              </a:rPr>
              <a:t>.</a:t>
            </a:r>
          </a:p>
          <a:p>
            <a:pPr marL="0" indent="0">
              <a:buNone/>
            </a:pPr>
            <a:r>
              <a:rPr lang="ru-RU" sz="2000" dirty="0">
                <a:latin typeface="+mj-lt"/>
              </a:rPr>
              <a:t>3. Задает вопросы по </a:t>
            </a:r>
            <a:r>
              <a:rPr lang="ru-RU" sz="2000" dirty="0" smtClean="0">
                <a:latin typeface="+mj-lt"/>
              </a:rPr>
              <a:t>содержанию</a:t>
            </a:r>
            <a:r>
              <a:rPr lang="ru-RU" sz="2000" dirty="0">
                <a:latin typeface="+mj-lt"/>
              </a:rPr>
              <a:t> </a:t>
            </a:r>
            <a:r>
              <a:rPr lang="ru-RU" sz="2000" b="1" dirty="0">
                <a:latin typeface="+mj-lt"/>
              </a:rPr>
              <a:t>стихотворения</a:t>
            </a:r>
            <a:r>
              <a:rPr lang="ru-RU" sz="2000" dirty="0" smtClean="0">
                <a:latin typeface="+mj-lt"/>
              </a:rPr>
              <a:t>,</a:t>
            </a:r>
          </a:p>
          <a:p>
            <a:pPr marL="0" indent="0">
              <a:buNone/>
            </a:pPr>
            <a:r>
              <a:rPr lang="ru-RU" sz="2000" b="1" dirty="0" smtClean="0">
                <a:latin typeface="+mj-lt"/>
              </a:rPr>
              <a:t>помогая</a:t>
            </a:r>
            <a:r>
              <a:rPr lang="ru-RU" sz="2000" dirty="0">
                <a:latin typeface="+mj-lt"/>
              </a:rPr>
              <a:t> ребенку уяснить основную мысль.</a:t>
            </a:r>
          </a:p>
          <a:p>
            <a:pPr marL="0" indent="0">
              <a:buNone/>
            </a:pPr>
            <a:r>
              <a:rPr lang="ru-RU" sz="2000" dirty="0">
                <a:latin typeface="+mj-lt"/>
              </a:rPr>
              <a:t>4. Выясняет, какие слова непонятны ребенку, объясняет их значение в доступной для ребенка форме.</a:t>
            </a:r>
          </a:p>
          <a:p>
            <a:pPr marL="0" indent="0">
              <a:buNone/>
            </a:pPr>
            <a:r>
              <a:rPr lang="ru-RU" sz="2000" dirty="0">
                <a:latin typeface="+mj-lt"/>
              </a:rPr>
              <a:t>5. Читает отдельно каждую строчку </a:t>
            </a:r>
            <a:r>
              <a:rPr lang="ru-RU" sz="2000" b="1" dirty="0">
                <a:latin typeface="+mj-lt"/>
              </a:rPr>
              <a:t>стихотворения</a:t>
            </a:r>
            <a:r>
              <a:rPr lang="ru-RU" sz="2000" dirty="0">
                <a:latin typeface="+mj-lt"/>
              </a:rPr>
              <a:t>. Ребенок повторяет ее с опорой на </a:t>
            </a:r>
            <a:r>
              <a:rPr lang="ru-RU" sz="2000" b="1" dirty="0">
                <a:latin typeface="+mj-lt"/>
              </a:rPr>
              <a:t>мнемотаблицу</a:t>
            </a:r>
            <a:r>
              <a:rPr lang="ru-RU" sz="2000" dirty="0">
                <a:latin typeface="+mj-lt"/>
              </a:rPr>
              <a:t>.</a:t>
            </a:r>
          </a:p>
          <a:p>
            <a:pPr marL="0" indent="0">
              <a:buNone/>
            </a:pPr>
            <a:r>
              <a:rPr lang="ru-RU" sz="2000" dirty="0">
                <a:latin typeface="+mj-lt"/>
              </a:rPr>
              <a:t>6. Ребенок рассказывает </a:t>
            </a:r>
            <a:r>
              <a:rPr lang="ru-RU" sz="2000" b="1" dirty="0">
                <a:latin typeface="+mj-lt"/>
              </a:rPr>
              <a:t>стихотворение с опорой на мнемотаблицу</a:t>
            </a:r>
            <a:r>
              <a:rPr lang="ru-RU" sz="2000" dirty="0">
                <a:latin typeface="+mj-lt"/>
              </a:rPr>
              <a:t>.</a:t>
            </a:r>
          </a:p>
          <a:p>
            <a:pPr marL="0" indent="0">
              <a:buNone/>
            </a:pPr>
            <a:endParaRPr lang="ru-RU" sz="2000" dirty="0"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383" y="2423890"/>
            <a:ext cx="2560542" cy="2458721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205384486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144</TotalTime>
  <Words>352</Words>
  <Application>Microsoft Office PowerPoint</Application>
  <PresentationFormat>Широкоэкранный</PresentationFormat>
  <Paragraphs>72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Century Gothic</vt:lpstr>
      <vt:lpstr>Wingdings 3</vt:lpstr>
      <vt:lpstr>Легкий дым</vt:lpstr>
      <vt:lpstr>Презентация PowerPoint</vt:lpstr>
      <vt:lpstr>Цель мастер-класса</vt:lpstr>
      <vt:lpstr>"Учите ребенка каким - нибудь неизвестным ему пяти словам - он будет долго и напрасно мучиться, но свяжите двадцать таких слов с картинками, и он их усвоит на лету". К. Д. Ушинский </vt:lpstr>
      <vt:lpstr>Мнемотехника, что это такое???</vt:lpstr>
      <vt:lpstr>Суть мнемотехники</vt:lpstr>
      <vt:lpstr>Чем полезна мнемотехника???</vt:lpstr>
      <vt:lpstr>Особенности, на которые нужно  обращать внимание.</vt:lpstr>
      <vt:lpstr>Особенности, на которые нужно  обращать внимание.</vt:lpstr>
      <vt:lpstr>Этапы работы над стихотворением:</vt:lpstr>
      <vt:lpstr>Примеры мнемотаблиц</vt:lpstr>
      <vt:lpstr>Давайте попробуем с Вами  составить мнемотаблицу</vt:lpstr>
      <vt:lpstr>Как Вы думаете, Вы справились?????</vt:lpstr>
      <vt:lpstr>Давайте попробуем через мнемотаблицу отгадать текст???</vt:lpstr>
      <vt:lpstr>Отгадка – текст к предыдущему слайду)))</vt:lpstr>
      <vt:lpstr>Перечень рекомендуемой литературы</vt:lpstr>
      <vt:lpstr>Рефлексия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admin</cp:lastModifiedBy>
  <cp:revision>24</cp:revision>
  <dcterms:created xsi:type="dcterms:W3CDTF">2022-12-07T13:15:50Z</dcterms:created>
  <dcterms:modified xsi:type="dcterms:W3CDTF">2025-11-24T09:42:25Z</dcterms:modified>
</cp:coreProperties>
</file>